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78" r:id="rId8"/>
    <p:sldId id="279" r:id="rId9"/>
    <p:sldId id="282" r:id="rId10"/>
    <p:sldId id="281" r:id="rId11"/>
    <p:sldId id="269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00"/>
    <a:srgbClr val="CC00FF"/>
    <a:srgbClr val="1D80CD"/>
    <a:srgbClr val="FFFFFF"/>
    <a:srgbClr val="00B926"/>
    <a:srgbClr val="3C488F"/>
    <a:srgbClr val="F59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 autoAdjust="0"/>
    <p:restoredTop sz="94684"/>
  </p:normalViewPr>
  <p:slideViewPr>
    <p:cSldViewPr snapToGrid="0">
      <p:cViewPr varScale="1">
        <p:scale>
          <a:sx n="106" d="100"/>
          <a:sy n="106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entury Gothic"/>
              </a:rPr>
              <a:t>Click to move the slide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1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134" name="PlaceHolder 4"/>
          <p:cNvSpPr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135" name="PlaceHolder 5"/>
          <p:cNvSpPr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36" name="PlaceHolder 6"/>
          <p:cNvSpPr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buNone/>
            </a:pPr>
            <a:fld id="{1CB4A028-4CDC-4CFC-87D1-5108AD0FFD05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1CB4A028-4CDC-4CFC-87D1-5108AD0FFD05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42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1CB4A028-4CDC-4CFC-87D1-5108AD0FFD05}" type="slidenum">
              <a:rPr lang="en-US" sz="1400" b="0" strike="noStrike" spc="-1" smtClean="0">
                <a:solidFill>
                  <a:srgbClr val="000000"/>
                </a:solidFill>
                <a:latin typeface="Calibri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28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89DC4C-EF5C-4AD6-8E6E-84481DD6D0B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1017792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21AC21-1CC8-4CAD-B4F2-307055C251D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E0C954-3177-45EF-9E89-9E61B001C87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327708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92960" y="2286000"/>
            <a:ext cx="327708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134200" y="2286000"/>
            <a:ext cx="327708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1251720" y="4162680"/>
            <a:ext cx="327708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692960" y="4162680"/>
            <a:ext cx="327708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134200" y="4162680"/>
            <a:ext cx="327708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2AF4F1-0AD0-4402-89F2-D61BCDB2DA8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6A9FFF-61E5-414A-99D7-17D063C4EAA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1017792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922F57-A253-49D3-835B-C02B63B1E0D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714A35-C137-41EB-B92F-8B3FBAD98B8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276380-F75F-4CAB-8523-8312516176D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251720" y="382320"/>
            <a:ext cx="10177920" cy="6916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2704D4-81E5-40B9-BBA2-FFF0243B5AF9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467040" y="2286000"/>
            <a:ext cx="496656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251720" y="416268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50D2C9-B247-41AC-BC4C-345A096FBE8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4966560" cy="359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467040" y="416268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2E7196-7B21-4F7D-92B8-39863D4362F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1720" y="382320"/>
            <a:ext cx="10177920" cy="149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251720" y="228600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467040" y="2286000"/>
            <a:ext cx="496656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251720" y="4162680"/>
            <a:ext cx="10177920" cy="171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110000"/>
              </a:lnSpc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595959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9DA830-1DAB-494D-A30B-EB1D0DCC0BB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hidden="1"/>
          <p:cNvSpPr/>
          <p:nvPr/>
        </p:nvSpPr>
        <p:spPr>
          <a:xfrm>
            <a:off x="0" y="0"/>
            <a:ext cx="885600" cy="6857640"/>
          </a:xfrm>
          <a:custGeom>
            <a:avLst/>
            <a:gdLst/>
            <a:ahLst/>
            <a:cxnLst/>
            <a:rect l="l" t="t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11" hidden="1"/>
          <p:cNvSpPr/>
          <p:nvPr/>
        </p:nvSpPr>
        <p:spPr>
          <a:xfrm>
            <a:off x="11908440" y="0"/>
            <a:ext cx="2829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Freeform 6"/>
          <p:cNvSpPr/>
          <p:nvPr/>
        </p:nvSpPr>
        <p:spPr>
          <a:xfrm>
            <a:off x="3557160" y="631080"/>
            <a:ext cx="5235120" cy="5229000"/>
          </a:xfrm>
          <a:custGeom>
            <a:avLst/>
            <a:gdLst/>
            <a:ahLst/>
            <a:cxnLst/>
            <a:rect l="l" t="t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10000" b="0" strike="noStrike" cap="all" spc="797">
                <a:solidFill>
                  <a:srgbClr val="1B60A4"/>
                </a:solidFill>
                <a:latin typeface="Century Gothic"/>
              </a:rPr>
              <a:t>Modifiez le style du titre</a:t>
            </a:r>
            <a:endParaRPr lang="en-US" sz="100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1078560" y="6375600"/>
            <a:ext cx="2329200" cy="348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180320" y="6375600"/>
            <a:ext cx="4114440" cy="34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9067320" y="6375600"/>
            <a:ext cx="2329200" cy="34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chemeClr val="accent1">
                    <a:lumMod val="65000"/>
                    <a:lumOff val="35000"/>
                  </a:schemeClr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9BE3EBA-AE27-4555-9F64-84AD60C37DE2}" type="slidenum">
              <a:rPr lang="en-US" sz="1200" b="0" strike="noStrike" spc="-1">
                <a:solidFill>
                  <a:schemeClr val="accent1">
                    <a:lumMod val="65000"/>
                    <a:lumOff val="35000"/>
                  </a:schemeClr>
                </a:solidFill>
                <a:latin typeface="Century Gothic"/>
              </a:rPr>
              <a:t>‹N°›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0" y="0"/>
            <a:ext cx="28296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595959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595959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595959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800" b="1" strike="noStrike" cap="all" spc="797" dirty="0">
                <a:solidFill>
                  <a:srgbClr val="595959"/>
                </a:solidFill>
                <a:latin typeface="Calibri"/>
              </a:rPr>
              <a:t>Évènement final du </a:t>
            </a:r>
            <a:r>
              <a:rPr lang="fr-FR" sz="4800" b="1" strike="noStrike" cap="all" spc="797" dirty="0">
                <a:solidFill>
                  <a:srgbClr val="F59A2B"/>
                </a:solidFill>
                <a:latin typeface="Calibri"/>
              </a:rPr>
              <a:t>programme</a:t>
            </a:r>
            <a:r>
              <a:rPr lang="fr-FR" sz="4800" b="1" strike="noStrike" cap="all" spc="797" dirty="0">
                <a:solidFill>
                  <a:srgbClr val="595959"/>
                </a:solidFill>
                <a:latin typeface="Calibri"/>
              </a:rPr>
              <a:t> </a:t>
            </a:r>
            <a:r>
              <a:rPr lang="fr-FR" sz="4800" b="1" strike="noStrike" cap="all" spc="797" dirty="0" err="1">
                <a:solidFill>
                  <a:srgbClr val="3C488F"/>
                </a:solidFill>
                <a:latin typeface="Calibri"/>
              </a:rPr>
              <a:t>déclicS</a:t>
            </a:r>
            <a:br>
              <a:rPr lang="fr-FR" sz="4800" b="1" strike="noStrike" cap="all" spc="797" dirty="0">
                <a:solidFill>
                  <a:srgbClr val="3C488F"/>
                </a:solidFill>
                <a:latin typeface="Calibri"/>
              </a:rPr>
            </a:br>
            <a:r>
              <a:rPr lang="fr-FR" sz="4800" b="1" cap="all" spc="79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grand </a:t>
            </a:r>
            <a:r>
              <a:rPr lang="fr-FR" sz="4800" b="1" cap="all" spc="79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nancy</a:t>
            </a:r>
            <a:r>
              <a:rPr lang="fr-FR" sz="4800" b="1" strike="noStrike" cap="all" spc="797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endParaRPr lang="en-US" sz="48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38" name="ZoneTexte 2"/>
          <p:cNvSpPr/>
          <p:nvPr/>
        </p:nvSpPr>
        <p:spPr>
          <a:xfrm>
            <a:off x="5154334" y="4662360"/>
            <a:ext cx="1882737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0" strike="noStrike" spc="-1" dirty="0">
                <a:solidFill>
                  <a:srgbClr val="595959"/>
                </a:solidFill>
                <a:latin typeface="Century Gothic"/>
              </a:rPr>
              <a:t>Le Couarail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35130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60" y="5759640"/>
            <a:ext cx="4493759" cy="1080000"/>
          </a:xfrm>
          <a:prstGeom prst="rect">
            <a:avLst/>
          </a:prstGeom>
        </p:spPr>
      </p:pic>
      <p:pic>
        <p:nvPicPr>
          <p:cNvPr id="1030" name="Picture 6" descr="Déclics">
            <a:extLst>
              <a:ext uri="{FF2B5EF4-FFF2-40B4-BE49-F238E27FC236}">
                <a16:creationId xmlns:a16="http://schemas.microsoft.com/office/drawing/2014/main" id="{516205D6-9231-E0C0-9CD2-C4570A08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95" y="3632465"/>
            <a:ext cx="269724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RETOUR D’EXPERIENCE POUR LE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TERRITOIRE </a:t>
            </a:r>
            <a:r>
              <a:rPr lang="fr-FR" sz="4000" b="1" strike="noStrike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DU</a:t>
            </a: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GRAND NANCY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44AC7-CC8F-8C35-DA44-A725A43C6A4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48273" y="2133360"/>
            <a:ext cx="10181367" cy="3593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très bon résultats pour l’ensemble des participants ! </a:t>
            </a:r>
          </a:p>
          <a:p>
            <a:pPr>
              <a:spcBef>
                <a:spcPts val="0"/>
              </a:spcBef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L’équipe des élus de la Métropole est hors classement avec 5/9 données saisies et un -40% porté par une seule personne à -48%</a:t>
            </a:r>
          </a:p>
          <a:p>
            <a:pPr>
              <a:spcBef>
                <a:spcPts val="0"/>
              </a:spcBef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Très bons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 de l’équipe « Les Warriors » dont la moyenne est réduite par une moyenne plus élevée (+20%)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56% de données saisies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65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91812" y="-42564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Les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 DÉFIS continuent! 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35130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67" y="1993455"/>
            <a:ext cx="3950849" cy="39508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386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078560" y="1098360"/>
            <a:ext cx="10317960" cy="4394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Merci pour votre participation ! </a:t>
            </a:r>
            <a:b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</a:br>
            <a:r>
              <a:rPr lang="fr-FR" sz="2800" b="1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A suivre </a:t>
            </a:r>
            <a:br>
              <a:rPr lang="fr-FR" sz="2800" b="1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</a:br>
            <a:r>
              <a:rPr lang="fr-FR" sz="2800" b="1" cap="all" spc="797" dirty="0">
                <a:solidFill>
                  <a:srgbClr val="F59A2B"/>
                </a:solidFill>
                <a:latin typeface="Calibri"/>
              </a:rPr>
              <a:t>D</a:t>
            </a:r>
            <a:r>
              <a:rPr lang="fr-FR" sz="2800" b="1" strike="noStrike" cap="all" spc="797" dirty="0">
                <a:solidFill>
                  <a:srgbClr val="F59A2B"/>
                </a:solidFill>
                <a:latin typeface="Calibri"/>
              </a:rPr>
              <a:t>ISTRIBUTION</a:t>
            </a:r>
            <a:r>
              <a:rPr lang="fr-FR" sz="2800" b="1" strike="noStrike" cap="all" spc="797" dirty="0">
                <a:solidFill>
                  <a:srgbClr val="595959"/>
                </a:solidFill>
                <a:latin typeface="Calibri"/>
              </a:rPr>
              <a:t> DES </a:t>
            </a:r>
            <a:r>
              <a:rPr lang="fr-FR" sz="2800" b="1" cap="all" spc="797" dirty="0">
                <a:solidFill>
                  <a:srgbClr val="3C488F"/>
                </a:solidFill>
                <a:latin typeface="Calibri"/>
              </a:rPr>
              <a:t>Diplômes</a:t>
            </a:r>
            <a:br>
              <a:rPr lang="fr-FR" sz="2800" b="1" cap="all" spc="797" dirty="0">
                <a:solidFill>
                  <a:srgbClr val="3C488F"/>
                </a:solidFill>
                <a:latin typeface="Calibri"/>
              </a:rPr>
            </a:br>
            <a:r>
              <a:rPr lang="fr-FR" sz="2800" b="1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Photo de groupe</a:t>
            </a:r>
            <a:br>
              <a:rPr lang="fr-FR" sz="2800" b="1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</a:br>
            <a:endParaRPr lang="en-US" sz="2800" b="0" strike="noStrike" spc="-1" dirty="0">
              <a:solidFill>
                <a:srgbClr val="3C488F"/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35130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60" y="5759640"/>
            <a:ext cx="449375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7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Le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programme</a:t>
            </a: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déclics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44AC7-CC8F-8C35-DA44-A725A43C6A4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48273" y="1843920"/>
            <a:ext cx="10177920" cy="359316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année au </a:t>
            </a: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niveau national</a:t>
            </a: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 40 défis sur 35 territoires dont :</a:t>
            </a:r>
            <a:endParaRPr lang="fr-FR" sz="2000" i="0" u="none" strike="no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défis énergie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défis déchets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défis alimentation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défi sans compteur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 total </a:t>
            </a: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8000</a:t>
            </a: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personnes sensibilisées et plus </a:t>
            </a: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2760</a:t>
            </a: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foyers inscrits (env. 2,9 </a:t>
            </a:r>
            <a:r>
              <a:rPr lang="fr-FR" sz="200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</a:t>
            </a: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/foyer)</a:t>
            </a:r>
            <a:b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moyenne de </a:t>
            </a:r>
            <a:r>
              <a:rPr lang="fr-FR" sz="20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 participants / défi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Défis déclics">
            <a:extLst>
              <a:ext uri="{FF2B5EF4-FFF2-40B4-BE49-F238E27FC236}">
                <a16:creationId xmlns:a16="http://schemas.microsoft.com/office/drawing/2014/main" id="{FF441D06-5CBE-9552-B0B9-C710EB6A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92" y="4934880"/>
            <a:ext cx="24204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LES DÉFIS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ÉNERGIE</a:t>
            </a:r>
            <a:endParaRPr lang="en-US" sz="4000" b="0" strike="noStrike" spc="-1" dirty="0">
              <a:solidFill>
                <a:srgbClr val="3C488F"/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1DAB92E-3C7F-5444-C5A1-35AE199A3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2"/>
          <a:stretch/>
        </p:blipFill>
        <p:spPr>
          <a:xfrm>
            <a:off x="2071233" y="1694880"/>
            <a:ext cx="849516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LES DÉFIS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ÉNERGIE</a:t>
            </a:r>
            <a:endParaRPr lang="en-US" sz="4000" b="0" strike="noStrike" spc="-1" dirty="0">
              <a:solidFill>
                <a:srgbClr val="3C488F"/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9738D89-1C68-2AC9-E12C-2863104F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69" y="1694880"/>
            <a:ext cx="843126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LES DÉFIS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DÉCHET</a:t>
            </a:r>
            <a:endParaRPr lang="en-US" sz="4000" b="0" strike="noStrike" spc="-1" dirty="0">
              <a:solidFill>
                <a:srgbClr val="F59A2B"/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D8D65A-5642-70B6-4ED6-8BB0F4B55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"/>
          <a:stretch/>
        </p:blipFill>
        <p:spPr>
          <a:xfrm>
            <a:off x="1753354" y="1694880"/>
            <a:ext cx="86852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0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Les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DÉFIS</a:t>
            </a: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 EN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GRAND EST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04B512-639D-901E-B8E6-B354193CB9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b="2826"/>
          <a:stretch/>
        </p:blipFill>
        <p:spPr>
          <a:xfrm>
            <a:off x="3006936" y="1694880"/>
            <a:ext cx="617812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RETOUR D’EXPERIENCE POUR LE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TERRITOIRE </a:t>
            </a:r>
            <a:r>
              <a:rPr lang="fr-FR" sz="4000" b="1" strike="noStrike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DU</a:t>
            </a: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GRAND NANCY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44AC7-CC8F-8C35-DA44-A725A43C6A4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352231" y="1497212"/>
            <a:ext cx="10181367" cy="3593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 année marquait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premier Défi Déclics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organisé par la Métropole du Grand Nancy 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 70 foyers participants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équipes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communes représentées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14" y="2528252"/>
            <a:ext cx="4519746" cy="38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RETOUR D’EXPERIENCE POUR LE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TERRITOIRE </a:t>
            </a:r>
            <a:r>
              <a:rPr lang="fr-FR" sz="4000" b="1" strike="noStrike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DU</a:t>
            </a: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GRAND NANCY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7" y="3320913"/>
            <a:ext cx="6822504" cy="23665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102245" y="2728626"/>
            <a:ext cx="279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8900"/>
                </a:solidFill>
                <a:latin typeface="Verdana"/>
              </a:rPr>
              <a:t>Les </a:t>
            </a:r>
            <a:r>
              <a:rPr lang="fr-FR" dirty="0" err="1">
                <a:solidFill>
                  <a:srgbClr val="FF8900"/>
                </a:solidFill>
                <a:latin typeface="Verdana"/>
              </a:rPr>
              <a:t>écono</a:t>
            </a:r>
            <a:r>
              <a:rPr lang="fr-FR" dirty="0">
                <a:solidFill>
                  <a:srgbClr val="FF8900"/>
                </a:solidFill>
                <a:latin typeface="Verdana"/>
              </a:rPr>
              <a:t>-guerriers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365840" y="3534435"/>
            <a:ext cx="118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8900"/>
                </a:solidFill>
                <a:latin typeface="Verdana"/>
              </a:rPr>
              <a:t>Auresys</a:t>
            </a:r>
            <a:r>
              <a:rPr lang="fr-FR" dirty="0">
                <a:solidFill>
                  <a:srgbClr val="FF8900"/>
                </a:solidFill>
                <a:latin typeface="Verdana"/>
              </a:rPr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018559" y="3741750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8900"/>
                </a:solidFill>
                <a:latin typeface="Verdana"/>
              </a:rPr>
              <a:t>La Clique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3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RETOUR D’EXPERIENCE POUR LE </a:t>
            </a:r>
            <a:r>
              <a:rPr lang="fr-FR" sz="4000" b="1" strike="noStrike" cap="all" spc="797" dirty="0">
                <a:solidFill>
                  <a:srgbClr val="F59A2B"/>
                </a:solidFill>
                <a:latin typeface="Calibri"/>
              </a:rPr>
              <a:t>TERRITOIRE </a:t>
            </a:r>
            <a:r>
              <a:rPr lang="fr-FR" sz="4000" b="1" strike="noStrike" cap="all" spc="797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DU</a:t>
            </a:r>
            <a:r>
              <a:rPr lang="fr-FR" sz="4000" b="1" strike="noStrike" cap="all" spc="797" dirty="0">
                <a:solidFill>
                  <a:srgbClr val="595959"/>
                </a:solidFill>
                <a:latin typeface="Calibri"/>
              </a:rPr>
              <a:t> </a:t>
            </a:r>
            <a:r>
              <a:rPr lang="fr-FR" sz="4000" b="1" strike="noStrike" cap="all" spc="797" dirty="0">
                <a:solidFill>
                  <a:srgbClr val="3C488F"/>
                </a:solidFill>
                <a:latin typeface="Calibri"/>
              </a:rPr>
              <a:t>GRAND NANCY</a:t>
            </a:r>
            <a:endParaRPr lang="en-US" sz="400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  <p:sp>
        <p:nvSpPr>
          <p:cNvPr id="140" name="ZoneTexte 5"/>
          <p:cNvSpPr/>
          <p:nvPr/>
        </p:nvSpPr>
        <p:spPr>
          <a:xfrm>
            <a:off x="10422720" y="6468120"/>
            <a:ext cx="163164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200" b="0" strike="noStrike" spc="-1" dirty="0">
                <a:solidFill>
                  <a:srgbClr val="595959"/>
                </a:solidFill>
                <a:latin typeface="Century Gothic"/>
              </a:rPr>
              <a:t>Samedi 26 juin 2023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6" name="Picture 2" descr="Déclics">
            <a:extLst>
              <a:ext uri="{FF2B5EF4-FFF2-40B4-BE49-F238E27FC236}">
                <a16:creationId xmlns:a16="http://schemas.microsoft.com/office/drawing/2014/main" id="{4FD49F37-CFAE-9DE6-7A07-C13F635E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123120"/>
            <a:ext cx="17565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400E5D-FD1C-3F12-BFA4-93590DCFC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1" y="6014880"/>
            <a:ext cx="2995839" cy="720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44AC7-CC8F-8C35-DA44-A725A43C6A4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48273" y="1843920"/>
            <a:ext cx="10177920" cy="3593160"/>
          </a:xfrm>
        </p:spPr>
        <p:txBody>
          <a:bodyPr>
            <a:noAutofit/>
          </a:bodyPr>
          <a:lstStyle/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endParaRPr lang="fr-FR" sz="2000" dirty="0">
              <a:solidFill>
                <a:srgbClr val="FF8900"/>
              </a:solidFill>
              <a:latin typeface="Verdana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fr-FR" sz="2000" dirty="0">
                <a:latin typeface="Verdana"/>
              </a:rPr>
              <a:t>Le classement : 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>
                <a:solidFill>
                  <a:srgbClr val="FF8900"/>
                </a:solidFill>
                <a:latin typeface="Verdana"/>
              </a:rPr>
              <a:t>Les </a:t>
            </a:r>
            <a:r>
              <a:rPr lang="fr-FR" sz="2000" dirty="0" err="1">
                <a:solidFill>
                  <a:srgbClr val="FF8900"/>
                </a:solidFill>
                <a:latin typeface="Verdana"/>
              </a:rPr>
              <a:t>écono</a:t>
            </a:r>
            <a:r>
              <a:rPr lang="fr-FR" sz="2000" dirty="0">
                <a:solidFill>
                  <a:srgbClr val="FF8900"/>
                </a:solidFill>
                <a:latin typeface="Verdana"/>
              </a:rPr>
              <a:t>-guerriers -16% : 5/6 données saisies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 err="1">
                <a:solidFill>
                  <a:srgbClr val="FF8900"/>
                </a:solidFill>
                <a:latin typeface="Verdana"/>
              </a:rPr>
              <a:t>Auresys</a:t>
            </a:r>
            <a:r>
              <a:rPr lang="fr-FR" sz="2000" dirty="0">
                <a:solidFill>
                  <a:srgbClr val="FF8900"/>
                </a:solidFill>
                <a:latin typeface="Verdana"/>
              </a:rPr>
              <a:t>  -12% : 6/7 données saisies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>
                <a:solidFill>
                  <a:srgbClr val="FF8900"/>
                </a:solidFill>
                <a:latin typeface="Verdana"/>
              </a:rPr>
              <a:t>La Clique -12% : 5/9 données saisies 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 err="1">
                <a:solidFill>
                  <a:srgbClr val="FF8900"/>
                </a:solidFill>
                <a:latin typeface="Verdana"/>
              </a:rPr>
              <a:t>Saulxure</a:t>
            </a:r>
            <a:r>
              <a:rPr lang="fr-FR" sz="2000" dirty="0">
                <a:solidFill>
                  <a:srgbClr val="FF8900"/>
                </a:solidFill>
                <a:latin typeface="Verdana"/>
              </a:rPr>
              <a:t> Positive -10% : 5/6 données saisies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 err="1">
                <a:solidFill>
                  <a:srgbClr val="FF8900"/>
                </a:solidFill>
                <a:latin typeface="Verdana"/>
              </a:rPr>
              <a:t>Jarvil’eco</a:t>
            </a:r>
            <a:r>
              <a:rPr lang="fr-FR" sz="2000" dirty="0">
                <a:solidFill>
                  <a:srgbClr val="FF8900"/>
                </a:solidFill>
                <a:latin typeface="Verdana"/>
              </a:rPr>
              <a:t> -10% : 8/9 données saisies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>
                <a:solidFill>
                  <a:srgbClr val="FFC000"/>
                </a:solidFill>
                <a:latin typeface="Verdana"/>
              </a:rPr>
              <a:t>Les Warriors 3% : 8/9 données saisies</a:t>
            </a:r>
          </a:p>
          <a:p>
            <a:pPr marL="457200" indent="-457200">
              <a:lnSpc>
                <a:spcPts val="24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r-FR" sz="2000" dirty="0">
                <a:solidFill>
                  <a:srgbClr val="FF0000"/>
                </a:solidFill>
                <a:latin typeface="Verdana"/>
              </a:rPr>
              <a:t>Malzéville 0,30% : 2/5 données saisies 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55000" y="5883345"/>
            <a:ext cx="6099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rgbClr val="FFC000"/>
                </a:solidFill>
                <a:latin typeface="Verdana"/>
                <a:ea typeface="+mj-ea"/>
                <a:cs typeface="+mj-cs"/>
              </a:rPr>
              <a:t>(Les élus du groupe majoritaire - Métropole Grand Nancy</a:t>
            </a:r>
          </a:p>
          <a:p>
            <a:pPr algn="ctr"/>
            <a:r>
              <a:rPr lang="fr-FR" sz="1600" dirty="0">
                <a:solidFill>
                  <a:srgbClr val="FFC000"/>
                </a:solidFill>
                <a:latin typeface="Verdana"/>
                <a:ea typeface="+mj-ea"/>
                <a:cs typeface="+mj-cs"/>
              </a:rPr>
              <a:t>Hors classement)</a:t>
            </a:r>
          </a:p>
        </p:txBody>
      </p:sp>
    </p:spTree>
    <p:extLst>
      <p:ext uri="{BB962C8B-B14F-4D97-AF65-F5344CB8AC3E}">
        <p14:creationId xmlns:p14="http://schemas.microsoft.com/office/powerpoint/2010/main" val="292881046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ersonnalisé 3">
      <a:dk1>
        <a:srgbClr val="000000"/>
      </a:dk1>
      <a:lt1>
        <a:srgbClr val="FFFFFF"/>
      </a:lt1>
      <a:dk2>
        <a:srgbClr val="1B60A4"/>
      </a:dk2>
      <a:lt2>
        <a:srgbClr val="F3F3F2"/>
      </a:lt2>
      <a:accent1>
        <a:srgbClr val="F08F40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60A4"/>
      </a:dk2>
      <a:lt2>
        <a:srgbClr val="F3F3F2"/>
      </a:lt2>
      <a:accent1>
        <a:srgbClr val="F08F40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{7580A800-A9FC-6C4B-8206-DF4709CA2680}tf10001071</Template>
  <TotalTime>10927</TotalTime>
  <Words>350</Words>
  <Application>Microsoft Macintosh PowerPoint</Application>
  <PresentationFormat>Grand écran</PresentationFormat>
  <Paragraphs>61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Verdana</vt:lpstr>
      <vt:lpstr>Wingdings</vt:lpstr>
      <vt:lpstr>Badge</vt:lpstr>
      <vt:lpstr>Évènement final du programme déclicS grand nancy </vt:lpstr>
      <vt:lpstr>Le programme déclics</vt:lpstr>
      <vt:lpstr>LES DÉFIS ÉNERGIE</vt:lpstr>
      <vt:lpstr>LES DÉFIS ÉNERGIE</vt:lpstr>
      <vt:lpstr>LES DÉFIS DÉCHET</vt:lpstr>
      <vt:lpstr>Les DÉFIS EN GRAND EST</vt:lpstr>
      <vt:lpstr>RETOUR D’EXPERIENCE POUR LE TERRITOIRE DU GRAND NANCY</vt:lpstr>
      <vt:lpstr>RETOUR D’EXPERIENCE POUR LE TERRITOIRE DU GRAND NANCY</vt:lpstr>
      <vt:lpstr>RETOUR D’EXPERIENCE POUR LE TERRITOIRE DU GRAND NANCY</vt:lpstr>
      <vt:lpstr>RETOUR D’EXPERIENCE POUR LE TERRITOIRE DU GRAND NANCY</vt:lpstr>
      <vt:lpstr>Les DÉFIS continuent! </vt:lpstr>
      <vt:lpstr>Merci pour votre participation !  A suivre  DISTRIBUTION DES Diplômes Photo de groupe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dc:description/>
  <cp:lastModifiedBy>Lucas Faletic</cp:lastModifiedBy>
  <cp:revision>262</cp:revision>
  <cp:lastPrinted>2022-01-03T13:38:27Z</cp:lastPrinted>
  <dcterms:created xsi:type="dcterms:W3CDTF">2015-07-04T02:09:00Z</dcterms:created>
  <dcterms:modified xsi:type="dcterms:W3CDTF">2023-06-30T09:12:20Z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KSOProductBuildVer">
    <vt:lpwstr>1036-11.2.0.9937</vt:lpwstr>
  </property>
  <property fmtid="{D5CDD505-2E9C-101B-9397-08002B2CF9AE}" pid="4" name="Notes">
    <vt:i4>16</vt:i4>
  </property>
  <property fmtid="{D5CDD505-2E9C-101B-9397-08002B2CF9AE}" pid="5" name="PresentationFormat">
    <vt:lpwstr>Grand écran</vt:lpwstr>
  </property>
  <property fmtid="{D5CDD505-2E9C-101B-9397-08002B2CF9AE}" pid="6" name="Slides">
    <vt:i4>30</vt:i4>
  </property>
</Properties>
</file>